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3" r:id="rId1"/>
  </p:sldMasterIdLst>
  <p:notesMasterIdLst>
    <p:notesMasterId r:id="rId21"/>
  </p:notesMasterIdLst>
  <p:sldIdLst>
    <p:sldId id="256" r:id="rId2"/>
    <p:sldId id="300" r:id="rId3"/>
    <p:sldId id="313" r:id="rId4"/>
    <p:sldId id="302" r:id="rId5"/>
    <p:sldId id="301" r:id="rId6"/>
    <p:sldId id="315" r:id="rId7"/>
    <p:sldId id="316" r:id="rId8"/>
    <p:sldId id="317" r:id="rId9"/>
    <p:sldId id="303" r:id="rId10"/>
    <p:sldId id="304" r:id="rId11"/>
    <p:sldId id="307" r:id="rId12"/>
    <p:sldId id="306" r:id="rId13"/>
    <p:sldId id="305" r:id="rId14"/>
    <p:sldId id="309" r:id="rId15"/>
    <p:sldId id="314" r:id="rId16"/>
    <p:sldId id="308" r:id="rId17"/>
    <p:sldId id="310" r:id="rId18"/>
    <p:sldId id="311" r:id="rId19"/>
    <p:sldId id="312" r:id="rId20"/>
  </p:sldIdLst>
  <p:sldSz cx="9144000" cy="6858000" type="screen4x3"/>
  <p:notesSz cx="92964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AAE979-EEB4-4F38-8192-529E395D3BBE}">
  <a:tblStyle styleId="{ACAAE979-EEB4-4F38-8192-529E395D3BB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4029075" cy="342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Shape 4"/>
          <p:cNvSpPr txBox="1"/>
          <p:nvPr/>
        </p:nvSpPr>
        <p:spPr>
          <a:xfrm>
            <a:off x="5265738" y="0"/>
            <a:ext cx="4029075" cy="342900"/>
          </a:xfrm>
          <a:prstGeom prst="rect">
            <a:avLst/>
          </a:prstGeom>
          <a:noFill/>
          <a:ln>
            <a:noFill/>
          </a:ln>
        </p:spPr>
        <p:txBody>
          <a:bodyPr spcFirstLastPara="1" wrap="square" lIns="91425" tIns="91425" rIns="91425" bIns="91425" anchor="t" anchorCtr="0">
            <a:noAutofit/>
          </a:bodyPr>
          <a:lstStyle/>
          <a:p>
            <a:pPr marL="0" marR="0" lvl="0" indent="0" algn="r" rtl="0">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5" name="Shape 5"/>
          <p:cNvSpPr>
            <a:spLocks noGrp="1" noRot="1" noChangeAspect="1"/>
          </p:cNvSpPr>
          <p:nvPr>
            <p:ph type="sldImg" idx="3"/>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930275" y="3257550"/>
            <a:ext cx="7435850" cy="3086100"/>
          </a:xfrm>
          <a:prstGeom prst="rect">
            <a:avLst/>
          </a:prstGeom>
          <a:noFill/>
          <a:ln>
            <a:noFill/>
          </a:ln>
        </p:spPr>
        <p:txBody>
          <a:bodyPr spcFirstLastPara="1" wrap="square" lIns="91425" tIns="91425" rIns="91425" bIns="91425" anchor="ctr"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p:nvPr/>
        </p:nvSpPr>
        <p:spPr>
          <a:xfrm>
            <a:off x="0" y="6513513"/>
            <a:ext cx="4029075" cy="3429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 name="Shape 8"/>
          <p:cNvSpPr txBox="1"/>
          <p:nvPr/>
        </p:nvSpPr>
        <p:spPr>
          <a:xfrm>
            <a:off x="5265738" y="6513513"/>
            <a:ext cx="4029075" cy="342900"/>
          </a:xfrm>
          <a:prstGeom prst="rect">
            <a:avLst/>
          </a:prstGeom>
          <a:noFill/>
          <a:ln>
            <a:noFill/>
          </a:ln>
        </p:spPr>
        <p:txBody>
          <a:bodyPr spcFirstLastPara="1" wrap="square" lIns="91425" tIns="91425" rIns="91425" bIns="91425" anchor="b" anchorCtr="0">
            <a:noAutofit/>
          </a:bodyPr>
          <a:lstStyle/>
          <a:p>
            <a:pPr marL="0" marR="0" lvl="0" indent="0" algn="r" rtl="0">
              <a:spcBef>
                <a:spcPts val="0"/>
              </a:spcBef>
              <a:spcAft>
                <a:spcPts val="0"/>
              </a:spcAft>
              <a:buNone/>
            </a:pPr>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30183995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3" name="Shape 113"/>
          <p:cNvSpPr txBox="1">
            <a:spLocks noGrp="1"/>
          </p:cNvSpPr>
          <p:nvPr>
            <p:ph type="body" idx="1"/>
          </p:nvPr>
        </p:nvSpPr>
        <p:spPr>
          <a:xfrm>
            <a:off x="930275" y="3257550"/>
            <a:ext cx="743585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14" name="Shape 114"/>
          <p:cNvSpPr txBox="1"/>
          <p:nvPr/>
        </p:nvSpPr>
        <p:spPr>
          <a:xfrm>
            <a:off x="5265738" y="6513513"/>
            <a:ext cx="4029075"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300"/>
              <a:buFont typeface="Arial"/>
              <a:buNone/>
            </a:pPr>
            <a:r>
              <a:rPr lang="en-US" sz="1200">
                <a:solidFill>
                  <a:srgbClr val="000000"/>
                </a:solidFill>
                <a:latin typeface="Arial"/>
                <a:ea typeface="Arial"/>
                <a:cs typeface="Arial"/>
                <a:sym typeface="Arial"/>
              </a:rPr>
              <a:t>*</a:t>
            </a:r>
            <a:endParaRPr/>
          </a:p>
        </p:txBody>
      </p:sp>
    </p:spTree>
    <p:extLst>
      <p:ext uri="{BB962C8B-B14F-4D97-AF65-F5344CB8AC3E}">
        <p14:creationId xmlns:p14="http://schemas.microsoft.com/office/powerpoint/2010/main" val="107804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930275" y="3257550"/>
            <a:ext cx="7435850" cy="3086100"/>
          </a:xfrm>
          <a:prstGeom prst="rect">
            <a:avLst/>
          </a:prstGeom>
        </p:spPr>
        <p:txBody>
          <a:bodyPr spcFirstLastPara="1" wrap="square" lIns="91425" tIns="91425" rIns="91425" bIns="91425" anchor="ctr" anchorCtr="0">
            <a:noAutofit/>
          </a:bodyPr>
          <a:lstStyle/>
          <a:p>
            <a:pPr marL="0" lvl="0" indent="0">
              <a:spcBef>
                <a:spcPts val="360"/>
              </a:spcBef>
              <a:spcAft>
                <a:spcPts val="0"/>
              </a:spcAft>
              <a:buNone/>
            </a:pPr>
            <a:endParaRPr/>
          </a:p>
        </p:txBody>
      </p:sp>
      <p:sp>
        <p:nvSpPr>
          <p:cNvPr id="434" name="Shape 434"/>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2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930275" y="3257550"/>
            <a:ext cx="7435850" cy="3086100"/>
          </a:xfrm>
          <a:prstGeom prst="rect">
            <a:avLst/>
          </a:prstGeom>
        </p:spPr>
        <p:txBody>
          <a:bodyPr spcFirstLastPara="1" wrap="square" lIns="91425" tIns="91425" rIns="91425" bIns="91425" anchor="ctr" anchorCtr="0">
            <a:noAutofit/>
          </a:bodyPr>
          <a:lstStyle/>
          <a:p>
            <a:pPr marL="0" lvl="0" indent="0">
              <a:spcBef>
                <a:spcPts val="360"/>
              </a:spcBef>
              <a:spcAft>
                <a:spcPts val="0"/>
              </a:spcAft>
              <a:buNone/>
            </a:pPr>
            <a:endParaRPr/>
          </a:p>
        </p:txBody>
      </p:sp>
      <p:sp>
        <p:nvSpPr>
          <p:cNvPr id="434" name="Shape 434"/>
          <p:cNvSpPr>
            <a:spLocks noGrp="1" noRot="1" noChangeAspect="1"/>
          </p:cNvSpPr>
          <p:nvPr>
            <p:ph type="sldImg" idx="2"/>
          </p:nvPr>
        </p:nvSpPr>
        <p:spPr>
          <a:xfrm>
            <a:off x="29337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388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8" name="Shape 28"/>
          <p:cNvSpPr txBox="1">
            <a:spLocks noGrp="1"/>
          </p:cNvSpPr>
          <p:nvPr>
            <p:ph type="body" idx="2"/>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vertTitleAndTx" type="vertTitleAndTx">
  <p:cSld name="VERTICAL_TITLE_AND_VERTICAL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rot="5400000">
            <a:off x="4743450" y="2381249"/>
            <a:ext cx="5486399" cy="19431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body" idx="1"/>
          </p:nvPr>
        </p:nvSpPr>
        <p:spPr>
          <a:xfrm rot="5400000">
            <a:off x="781050" y="514349"/>
            <a:ext cx="5486399" cy="5676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vertTx" type="vertTx">
  <p:cSld name="VERTICAL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4" name="Shape 34"/>
          <p:cNvSpPr txBox="1">
            <a:spLocks noGrp="1"/>
          </p:cNvSpPr>
          <p:nvPr>
            <p:ph type="body" idx="1"/>
          </p:nvPr>
        </p:nvSpPr>
        <p:spPr>
          <a:xfrm rot="5400000">
            <a:off x="2514599" y="152399"/>
            <a:ext cx="4114800" cy="7772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icTx" type="picTx">
  <p:cSld name="PICTURE_WITH_CAPTION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Shape 37"/>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objTx" type="objTx">
  <p:cSld name="OBJECT_WITH_CAPTION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1" name="Shape 41"/>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Only" type="titleOnly">
  <p:cSld name="TITLE_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woObj" type="twoObj">
  <p:cSld name="TWO_OBJECT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body" idx="1"/>
          </p:nvPr>
        </p:nvSpPr>
        <p:spPr>
          <a:xfrm>
            <a:off x="685800" y="1981200"/>
            <a:ext cx="38099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648200" y="1981200"/>
            <a:ext cx="38099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Shape 12"/>
          <p:cNvSpPr txBox="1"/>
          <p:nvPr/>
        </p:nvSpPr>
        <p:spPr>
          <a:xfrm>
            <a:off x="685800" y="6248400"/>
            <a:ext cx="19050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800">
              <a:solidFill>
                <a:srgbClr val="104B7D"/>
              </a:solidFill>
              <a:latin typeface="Arial"/>
              <a:ea typeface="Arial"/>
              <a:cs typeface="Arial"/>
              <a:sym typeface="Arial"/>
            </a:endParaRPr>
          </a:p>
        </p:txBody>
      </p:sp>
      <p:sp>
        <p:nvSpPr>
          <p:cNvPr id="13" name="Shape 13"/>
          <p:cNvSpPr txBox="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sz="1800">
              <a:solidFill>
                <a:srgbClr val="104B7D"/>
              </a:solidFill>
              <a:latin typeface="Arial"/>
              <a:ea typeface="Arial"/>
              <a:cs typeface="Arial"/>
              <a:sym typeface="Arial"/>
            </a:endParaRPr>
          </a:p>
        </p:txBody>
      </p:sp>
      <p:sp>
        <p:nvSpPr>
          <p:cNvPr id="14" name="Shape 14"/>
          <p:cNvSpPr txBox="1"/>
          <p:nvPr/>
        </p:nvSpPr>
        <p:spPr>
          <a:xfrm>
            <a:off x="6553200" y="6248400"/>
            <a:ext cx="1905000" cy="457200"/>
          </a:xfrm>
          <a:prstGeom prst="rect">
            <a:avLst/>
          </a:prstGeom>
          <a:noFill/>
          <a:ln>
            <a:noFill/>
          </a:ln>
        </p:spPr>
        <p:txBody>
          <a:bodyPr spcFirstLastPara="1" wrap="square" lIns="91425" tIns="91425" rIns="91425" bIns="91425" anchor="t" anchorCtr="0">
            <a:noAutofit/>
          </a:bodyPr>
          <a:lstStyle/>
          <a:p>
            <a:pPr marL="0" marR="0" lvl="0" indent="0" algn="r" rtl="0">
              <a:spcBef>
                <a:spcPts val="0"/>
              </a:spcBef>
              <a:spcAft>
                <a:spcPts val="0"/>
              </a:spcAft>
              <a:buNone/>
            </a:pPr>
            <a:endParaRPr sz="1400">
              <a:solidFill>
                <a:srgbClr val="104B7D"/>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pic>
        <p:nvPicPr>
          <p:cNvPr id="4" name="Picture 3">
            <a:extLst>
              <a:ext uri="{FF2B5EF4-FFF2-40B4-BE49-F238E27FC236}">
                <a16:creationId xmlns:a16="http://schemas.microsoft.com/office/drawing/2014/main" id="{AEA0B130-A89F-470B-BA96-5361F37B0AAB}"/>
              </a:ext>
            </a:extLst>
          </p:cNvPr>
          <p:cNvPicPr>
            <a:picLocks noChangeAspect="1"/>
          </p:cNvPicPr>
          <p:nvPr/>
        </p:nvPicPr>
        <p:blipFill>
          <a:blip r:embed="rId4"/>
          <a:stretch>
            <a:fillRect/>
          </a:stretch>
        </p:blipFill>
        <p:spPr>
          <a:xfrm>
            <a:off x="2643186" y="2569186"/>
            <a:ext cx="3857625" cy="3486150"/>
          </a:xfrm>
          <a:prstGeom prst="rect">
            <a:avLst/>
          </a:prstGeom>
        </p:spPr>
      </p:pic>
      <p:pic>
        <p:nvPicPr>
          <p:cNvPr id="5" name="Picture 4">
            <a:extLst>
              <a:ext uri="{FF2B5EF4-FFF2-40B4-BE49-F238E27FC236}">
                <a16:creationId xmlns:a16="http://schemas.microsoft.com/office/drawing/2014/main" id="{831F86CD-7B29-4541-BC33-E27AE46D7492}"/>
              </a:ext>
            </a:extLst>
          </p:cNvPr>
          <p:cNvPicPr>
            <a:picLocks noChangeAspect="1"/>
          </p:cNvPicPr>
          <p:nvPr/>
        </p:nvPicPr>
        <p:blipFill>
          <a:blip r:embed="rId5"/>
          <a:stretch>
            <a:fillRect/>
          </a:stretch>
        </p:blipFill>
        <p:spPr>
          <a:xfrm>
            <a:off x="148841" y="1788286"/>
            <a:ext cx="8846313" cy="780900"/>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655670-73AF-41CE-BBB4-26DCF2CC4431}"/>
              </a:ext>
            </a:extLst>
          </p:cNvPr>
          <p:cNvSpPr>
            <a:spLocks noGrp="1"/>
          </p:cNvSpPr>
          <p:nvPr>
            <p:ph type="body" idx="1"/>
          </p:nvPr>
        </p:nvSpPr>
        <p:spPr>
          <a:xfrm>
            <a:off x="685800" y="2107809"/>
            <a:ext cx="7772400" cy="4114800"/>
          </a:xfrm>
        </p:spPr>
        <p:txBody>
          <a:bodyPr/>
          <a:lstStyle/>
          <a:p>
            <a:pPr lvl="0"/>
            <a:r>
              <a:rPr lang="en-US" b="1" dirty="0"/>
              <a:t>Registration #</a:t>
            </a:r>
            <a:r>
              <a:rPr lang="en-US" dirty="0"/>
              <a:t> — an assigned family number for a particular town's registry. All family members have the same registration number.</a:t>
            </a:r>
          </a:p>
          <a:p>
            <a:pPr lvl="0"/>
            <a:r>
              <a:rPr lang="en-US" dirty="0"/>
              <a:t>Surname, Given Name</a:t>
            </a:r>
          </a:p>
          <a:p>
            <a:pPr lvl="0"/>
            <a:r>
              <a:rPr lang="en-US" b="1" dirty="0"/>
              <a:t>Father</a:t>
            </a:r>
            <a:r>
              <a:rPr lang="en-US" dirty="0"/>
              <a:t> — Father's given name (derived from the patronymic). </a:t>
            </a:r>
          </a:p>
          <a:p>
            <a:pPr lvl="0"/>
            <a:r>
              <a:rPr lang="en-US" dirty="0"/>
              <a:t>Relationship to Head of Household</a:t>
            </a:r>
          </a:p>
          <a:p>
            <a:pPr lvl="0"/>
            <a:r>
              <a:rPr lang="en-US" b="1" dirty="0"/>
              <a:t>Sex</a:t>
            </a:r>
            <a:r>
              <a:rPr lang="en-US" dirty="0"/>
              <a:t> — "M" for male, "F" for female, Age</a:t>
            </a:r>
          </a:p>
          <a:p>
            <a:pPr lvl="0"/>
            <a:r>
              <a:rPr lang="en-US" b="1" dirty="0"/>
              <a:t>Age at Last Revision</a:t>
            </a:r>
            <a:r>
              <a:rPr lang="en-US" dirty="0"/>
              <a:t> — generally only for men.</a:t>
            </a:r>
          </a:p>
          <a:p>
            <a:pPr lvl="0"/>
            <a:r>
              <a:rPr lang="en-US" dirty="0"/>
              <a:t>Reason Left, Year Left</a:t>
            </a:r>
          </a:p>
          <a:p>
            <a:pPr lvl="0"/>
            <a:r>
              <a:rPr lang="en-US" b="1" dirty="0"/>
              <a:t>Comments</a:t>
            </a:r>
            <a:r>
              <a:rPr lang="en-US" dirty="0"/>
              <a:t> — includes the status of a family: Merchant, Middle class, Farmer, from military, etc. It also may specify when the family registered for the town, and occasionally includes information about where they came from. It may also contain an address.</a:t>
            </a:r>
          </a:p>
          <a:p>
            <a:pPr lvl="0"/>
            <a:r>
              <a:rPr lang="en-US" b="1" dirty="0"/>
              <a:t>Uyezd</a:t>
            </a:r>
            <a:r>
              <a:rPr lang="en-US" dirty="0"/>
              <a:t> — district</a:t>
            </a:r>
          </a:p>
          <a:p>
            <a:pPr lvl="0"/>
            <a:r>
              <a:rPr lang="en-US" b="1" dirty="0"/>
              <a:t>Gubernia</a:t>
            </a:r>
            <a:r>
              <a:rPr lang="en-US" dirty="0"/>
              <a:t> — province</a:t>
            </a:r>
          </a:p>
          <a:p>
            <a:endParaRPr lang="en-US" dirty="0"/>
          </a:p>
        </p:txBody>
      </p:sp>
      <p:sp>
        <p:nvSpPr>
          <p:cNvPr id="3" name="Title 2">
            <a:extLst>
              <a:ext uri="{FF2B5EF4-FFF2-40B4-BE49-F238E27FC236}">
                <a16:creationId xmlns:a16="http://schemas.microsoft.com/office/drawing/2014/main" id="{BB7C059E-6576-4369-AFFA-315273F3F55E}"/>
              </a:ext>
            </a:extLst>
          </p:cNvPr>
          <p:cNvSpPr>
            <a:spLocks noGrp="1"/>
          </p:cNvSpPr>
          <p:nvPr>
            <p:ph type="title"/>
          </p:nvPr>
        </p:nvSpPr>
        <p:spPr>
          <a:xfrm>
            <a:off x="267286" y="838200"/>
            <a:ext cx="8496886" cy="1143000"/>
          </a:xfrm>
        </p:spPr>
        <p:txBody>
          <a:bodyPr/>
          <a:lstStyle/>
          <a:p>
            <a:r>
              <a:rPr lang="en-US" sz="3200" dirty="0"/>
              <a:t>What Information is on a Revision List?</a:t>
            </a:r>
          </a:p>
        </p:txBody>
      </p:sp>
    </p:spTree>
    <p:extLst>
      <p:ext uri="{BB962C8B-B14F-4D97-AF65-F5344CB8AC3E}">
        <p14:creationId xmlns:p14="http://schemas.microsoft.com/office/powerpoint/2010/main" val="1614881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D0E3-C30C-4246-9497-38008FA09A8D}"/>
              </a:ext>
            </a:extLst>
          </p:cNvPr>
          <p:cNvPicPr>
            <a:picLocks noChangeAspect="1"/>
          </p:cNvPicPr>
          <p:nvPr/>
        </p:nvPicPr>
        <p:blipFill>
          <a:blip r:embed="rId2"/>
          <a:stretch>
            <a:fillRect/>
          </a:stretch>
        </p:blipFill>
        <p:spPr>
          <a:xfrm>
            <a:off x="337625" y="1663346"/>
            <a:ext cx="8446332" cy="4034069"/>
          </a:xfrm>
          <a:prstGeom prst="rect">
            <a:avLst/>
          </a:prstGeom>
        </p:spPr>
      </p:pic>
      <p:sp>
        <p:nvSpPr>
          <p:cNvPr id="6" name="Oval 5">
            <a:extLst>
              <a:ext uri="{FF2B5EF4-FFF2-40B4-BE49-F238E27FC236}">
                <a16:creationId xmlns:a16="http://schemas.microsoft.com/office/drawing/2014/main" id="{C08B307A-B4AB-497A-84C0-3411E8607FA5}"/>
              </a:ext>
            </a:extLst>
          </p:cNvPr>
          <p:cNvSpPr/>
          <p:nvPr/>
        </p:nvSpPr>
        <p:spPr>
          <a:xfrm>
            <a:off x="1941342" y="3924886"/>
            <a:ext cx="520504" cy="281354"/>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13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A48BF0-469E-4F7C-8AE6-5FF32A16C663}"/>
              </a:ext>
            </a:extLst>
          </p:cNvPr>
          <p:cNvPicPr>
            <a:picLocks noChangeAspect="1"/>
          </p:cNvPicPr>
          <p:nvPr/>
        </p:nvPicPr>
        <p:blipFill>
          <a:blip r:embed="rId2"/>
          <a:stretch>
            <a:fillRect/>
          </a:stretch>
        </p:blipFill>
        <p:spPr>
          <a:xfrm>
            <a:off x="733833" y="813562"/>
            <a:ext cx="7676333" cy="5763083"/>
          </a:xfrm>
          <a:prstGeom prst="rect">
            <a:avLst/>
          </a:prstGeom>
        </p:spPr>
      </p:pic>
    </p:spTree>
    <p:extLst>
      <p:ext uri="{BB962C8B-B14F-4D97-AF65-F5344CB8AC3E}">
        <p14:creationId xmlns:p14="http://schemas.microsoft.com/office/powerpoint/2010/main" val="309815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8A31CF-DB75-4BF3-9D33-88E04B667ABA}"/>
              </a:ext>
            </a:extLst>
          </p:cNvPr>
          <p:cNvSpPr>
            <a:spLocks noGrp="1"/>
          </p:cNvSpPr>
          <p:nvPr>
            <p:ph type="body" idx="1"/>
          </p:nvPr>
        </p:nvSpPr>
        <p:spPr/>
        <p:txBody>
          <a:bodyPr/>
          <a:lstStyle/>
          <a:p>
            <a:r>
              <a:rPr lang="en-US" sz="2400" dirty="0"/>
              <a:t>Many thanks to Mark Jacobson for heading up this project, recruiting and managing translators.</a:t>
            </a:r>
          </a:p>
          <a:p>
            <a:endParaRPr lang="en-US" sz="2400" dirty="0"/>
          </a:p>
          <a:p>
            <a:r>
              <a:rPr lang="en-US" sz="2400" dirty="0"/>
              <a:t>This has been completely translated and is in the proofreading queue - it is anticipated that it will be ready to be searched in the </a:t>
            </a:r>
            <a:r>
              <a:rPr lang="en-US" sz="2400" dirty="0" err="1"/>
              <a:t>JewishGen</a:t>
            </a:r>
            <a:r>
              <a:rPr lang="en-US" sz="2400" dirty="0"/>
              <a:t> databases by early October. There are about 4,100 lines of information - about 200 lines are already in the database. </a:t>
            </a:r>
          </a:p>
        </p:txBody>
      </p:sp>
      <p:sp>
        <p:nvSpPr>
          <p:cNvPr id="3" name="Title 2">
            <a:extLst>
              <a:ext uri="{FF2B5EF4-FFF2-40B4-BE49-F238E27FC236}">
                <a16:creationId xmlns:a16="http://schemas.microsoft.com/office/drawing/2014/main" id="{7CCE3389-C27B-4E93-ADCF-4AC0A1C33BD2}"/>
              </a:ext>
            </a:extLst>
          </p:cNvPr>
          <p:cNvSpPr>
            <a:spLocks noGrp="1"/>
          </p:cNvSpPr>
          <p:nvPr>
            <p:ph type="title"/>
          </p:nvPr>
        </p:nvSpPr>
        <p:spPr/>
        <p:txBody>
          <a:bodyPr/>
          <a:lstStyle/>
          <a:p>
            <a:r>
              <a:rPr lang="en-US" sz="3600" dirty="0"/>
              <a:t>1816 Belaya </a:t>
            </a:r>
            <a:r>
              <a:rPr lang="en-US" sz="3600" dirty="0" err="1"/>
              <a:t>Tserkov</a:t>
            </a:r>
            <a:r>
              <a:rPr lang="en-US" sz="3600" dirty="0"/>
              <a:t> Revision List</a:t>
            </a:r>
          </a:p>
        </p:txBody>
      </p:sp>
    </p:spTree>
    <p:extLst>
      <p:ext uri="{BB962C8B-B14F-4D97-AF65-F5344CB8AC3E}">
        <p14:creationId xmlns:p14="http://schemas.microsoft.com/office/powerpoint/2010/main" val="2822683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B88A02-49C7-40D2-921E-40086CB06859}"/>
              </a:ext>
            </a:extLst>
          </p:cNvPr>
          <p:cNvPicPr>
            <a:picLocks noChangeAspect="1"/>
          </p:cNvPicPr>
          <p:nvPr/>
        </p:nvPicPr>
        <p:blipFill>
          <a:blip r:embed="rId2"/>
          <a:stretch>
            <a:fillRect/>
          </a:stretch>
        </p:blipFill>
        <p:spPr>
          <a:xfrm>
            <a:off x="26508" y="1927274"/>
            <a:ext cx="4863327" cy="3559126"/>
          </a:xfrm>
          <a:prstGeom prst="rect">
            <a:avLst/>
          </a:prstGeom>
        </p:spPr>
      </p:pic>
      <p:pic>
        <p:nvPicPr>
          <p:cNvPr id="6" name="Picture 5">
            <a:extLst>
              <a:ext uri="{FF2B5EF4-FFF2-40B4-BE49-F238E27FC236}">
                <a16:creationId xmlns:a16="http://schemas.microsoft.com/office/drawing/2014/main" id="{CD839127-1A6E-4A50-A43B-3C7E225DC90A}"/>
              </a:ext>
            </a:extLst>
          </p:cNvPr>
          <p:cNvPicPr>
            <a:picLocks noChangeAspect="1"/>
          </p:cNvPicPr>
          <p:nvPr/>
        </p:nvPicPr>
        <p:blipFill>
          <a:blip r:embed="rId3"/>
          <a:stretch>
            <a:fillRect/>
          </a:stretch>
        </p:blipFill>
        <p:spPr>
          <a:xfrm>
            <a:off x="4942386" y="1643562"/>
            <a:ext cx="4175106" cy="4002491"/>
          </a:xfrm>
          <a:prstGeom prst="rect">
            <a:avLst/>
          </a:prstGeom>
        </p:spPr>
      </p:pic>
    </p:spTree>
    <p:extLst>
      <p:ext uri="{BB962C8B-B14F-4D97-AF65-F5344CB8AC3E}">
        <p14:creationId xmlns:p14="http://schemas.microsoft.com/office/powerpoint/2010/main" val="239397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6F48CD-9BCE-474A-B22A-BE8309B4AD4B}"/>
              </a:ext>
            </a:extLst>
          </p:cNvPr>
          <p:cNvPicPr>
            <a:picLocks noChangeAspect="1"/>
          </p:cNvPicPr>
          <p:nvPr/>
        </p:nvPicPr>
        <p:blipFill>
          <a:blip r:embed="rId2"/>
          <a:stretch>
            <a:fillRect/>
          </a:stretch>
        </p:blipFill>
        <p:spPr>
          <a:xfrm>
            <a:off x="2047875" y="848531"/>
            <a:ext cx="5048250" cy="5667375"/>
          </a:xfrm>
          <a:prstGeom prst="rect">
            <a:avLst/>
          </a:prstGeom>
        </p:spPr>
      </p:pic>
    </p:spTree>
    <p:extLst>
      <p:ext uri="{BB962C8B-B14F-4D97-AF65-F5344CB8AC3E}">
        <p14:creationId xmlns:p14="http://schemas.microsoft.com/office/powerpoint/2010/main" val="255753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A301BF-917F-4A80-8FE1-7E8B682B3051}"/>
              </a:ext>
            </a:extLst>
          </p:cNvPr>
          <p:cNvSpPr>
            <a:spLocks noGrp="1"/>
          </p:cNvSpPr>
          <p:nvPr>
            <p:ph type="body" idx="1"/>
          </p:nvPr>
        </p:nvSpPr>
        <p:spPr>
          <a:xfrm>
            <a:off x="126609" y="2133600"/>
            <a:ext cx="8542606" cy="4114800"/>
          </a:xfrm>
        </p:spPr>
        <p:txBody>
          <a:bodyPr/>
          <a:lstStyle/>
          <a:p>
            <a:r>
              <a:rPr lang="en-US" sz="2400" b="1" dirty="0"/>
              <a:t>Thanks to Alan </a:t>
            </a:r>
            <a:r>
              <a:rPr lang="en-US" sz="2400" b="1" dirty="0" err="1"/>
              <a:t>Shuchat</a:t>
            </a:r>
            <a:r>
              <a:rPr lang="en-US" sz="2400" b="1" dirty="0"/>
              <a:t> for managing this project, recruiting and coordinating volunteers and doing much of the translations himself</a:t>
            </a:r>
          </a:p>
          <a:p>
            <a:endParaRPr lang="en-US" sz="2400" b="1" dirty="0"/>
          </a:p>
          <a:p>
            <a:r>
              <a:rPr lang="en-US" sz="2400" b="1" dirty="0"/>
              <a:t>1913 business directory of the southwest provinces of the Russian Empire</a:t>
            </a:r>
            <a:endParaRPr lang="en-US" sz="2400" dirty="0"/>
          </a:p>
          <a:p>
            <a:r>
              <a:rPr lang="en-US" sz="2400" dirty="0"/>
              <a:t>This database contains 2053 Jewish names from Mogilev-</a:t>
            </a:r>
            <a:r>
              <a:rPr lang="en-US" sz="2400" dirty="0" err="1"/>
              <a:t>Podol’skiy</a:t>
            </a:r>
            <a:r>
              <a:rPr lang="en-US" sz="2400" dirty="0"/>
              <a:t>, </a:t>
            </a:r>
            <a:r>
              <a:rPr lang="en-US" sz="2400" dirty="0" err="1"/>
              <a:t>Ol'gopol</a:t>
            </a:r>
            <a:r>
              <a:rPr lang="en-US" sz="2400" dirty="0"/>
              <a:t>', </a:t>
            </a:r>
            <a:r>
              <a:rPr lang="en-US" sz="2400" dirty="0" err="1"/>
              <a:t>Pogrebishche</a:t>
            </a:r>
            <a:r>
              <a:rPr lang="en-US" sz="2400" dirty="0"/>
              <a:t>, </a:t>
            </a:r>
            <a:r>
              <a:rPr lang="en-US" sz="2400" dirty="0" err="1"/>
              <a:t>Tal'noe</a:t>
            </a:r>
            <a:r>
              <a:rPr lang="en-US" sz="2400" dirty="0"/>
              <a:t>, and </a:t>
            </a:r>
            <a:r>
              <a:rPr lang="en-US" sz="2400" dirty="0" err="1"/>
              <a:t>Zvenigorodka</a:t>
            </a:r>
            <a:r>
              <a:rPr lang="en-US" sz="2400" dirty="0"/>
              <a:t> and its surrounding district (</a:t>
            </a:r>
            <a:r>
              <a:rPr lang="en-US" sz="2400" dirty="0" err="1"/>
              <a:t>uezd</a:t>
            </a:r>
            <a:r>
              <a:rPr lang="en-US" sz="2400" dirty="0"/>
              <a:t>), extracted from a 1913 directory of businesses in the provinces of Kiev, Podolia, and </a:t>
            </a:r>
            <a:r>
              <a:rPr lang="en-US" sz="2400" dirty="0" err="1"/>
              <a:t>Volhynia</a:t>
            </a:r>
            <a:r>
              <a:rPr lang="en-US" sz="2400" dirty="0"/>
              <a:t>.</a:t>
            </a:r>
          </a:p>
          <a:p>
            <a:endParaRPr lang="en-US" dirty="0"/>
          </a:p>
        </p:txBody>
      </p:sp>
      <p:sp>
        <p:nvSpPr>
          <p:cNvPr id="3" name="Title 2">
            <a:extLst>
              <a:ext uri="{FF2B5EF4-FFF2-40B4-BE49-F238E27FC236}">
                <a16:creationId xmlns:a16="http://schemas.microsoft.com/office/drawing/2014/main" id="{F04C02BB-83E3-4404-A4EF-660BB7C38A03}"/>
              </a:ext>
            </a:extLst>
          </p:cNvPr>
          <p:cNvSpPr>
            <a:spLocks noGrp="1"/>
          </p:cNvSpPr>
          <p:nvPr>
            <p:ph type="title"/>
          </p:nvPr>
        </p:nvSpPr>
        <p:spPr>
          <a:xfrm>
            <a:off x="511712" y="990600"/>
            <a:ext cx="7772400" cy="1143000"/>
          </a:xfrm>
        </p:spPr>
        <p:txBody>
          <a:bodyPr/>
          <a:lstStyle/>
          <a:p>
            <a:r>
              <a:rPr lang="en-US" dirty="0"/>
              <a:t>1913 Business Directory</a:t>
            </a:r>
          </a:p>
        </p:txBody>
      </p:sp>
    </p:spTree>
    <p:extLst>
      <p:ext uri="{BB962C8B-B14F-4D97-AF65-F5344CB8AC3E}">
        <p14:creationId xmlns:p14="http://schemas.microsoft.com/office/powerpoint/2010/main" val="279719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C5FF77-AC36-48EE-920D-36CC57000692}"/>
              </a:ext>
            </a:extLst>
          </p:cNvPr>
          <p:cNvSpPr>
            <a:spLocks noGrp="1"/>
          </p:cNvSpPr>
          <p:nvPr>
            <p:ph type="body" idx="1"/>
          </p:nvPr>
        </p:nvSpPr>
        <p:spPr>
          <a:xfrm>
            <a:off x="685800" y="1981200"/>
            <a:ext cx="7772400" cy="4267200"/>
          </a:xfrm>
        </p:spPr>
        <p:txBody>
          <a:bodyPr/>
          <a:lstStyle/>
          <a:p>
            <a:r>
              <a:rPr lang="en-US" dirty="0"/>
              <a:t>Mark Jacobson read the email announcement long ago about data acquisition from CAHJP. At the time he believed his family was from Belaya </a:t>
            </a:r>
            <a:r>
              <a:rPr lang="en-US" dirty="0" err="1"/>
              <a:t>Tserkov</a:t>
            </a:r>
            <a:r>
              <a:rPr lang="en-US" dirty="0"/>
              <a:t>.  He got in touch with me and Chuck Weinstein and he became a Town Leader since he has lots of spare time (not)! </a:t>
            </a:r>
          </a:p>
          <a:p>
            <a:br>
              <a:rPr lang="en-US" dirty="0"/>
            </a:br>
            <a:endParaRPr lang="en-US" dirty="0"/>
          </a:p>
          <a:p>
            <a:r>
              <a:rPr lang="en-US" dirty="0"/>
              <a:t>We discussed what was being acquired - for Belaya </a:t>
            </a:r>
            <a:r>
              <a:rPr lang="en-US" dirty="0" err="1"/>
              <a:t>Tserkov</a:t>
            </a:r>
            <a:r>
              <a:rPr lang="en-US" dirty="0"/>
              <a:t> there was the 1850 Revision List and updates from 1851 and 1852) and the 1816 Revision List that included the nearby towns of </a:t>
            </a:r>
            <a:r>
              <a:rPr lang="en-US" dirty="0" err="1"/>
              <a:t>Vasilkov</a:t>
            </a:r>
            <a:r>
              <a:rPr lang="en-US" dirty="0"/>
              <a:t>, </a:t>
            </a:r>
            <a:r>
              <a:rPr lang="en-US" dirty="0" err="1"/>
              <a:t>Fastov</a:t>
            </a:r>
            <a:r>
              <a:rPr lang="en-US" dirty="0"/>
              <a:t>, and </a:t>
            </a:r>
            <a:r>
              <a:rPr lang="en-US" dirty="0" err="1"/>
              <a:t>Rokitno</a:t>
            </a:r>
            <a:r>
              <a:rPr lang="en-US" dirty="0"/>
              <a:t>. Mark composed a proposal for </a:t>
            </a:r>
            <a:r>
              <a:rPr lang="en-US" dirty="0" err="1"/>
              <a:t>JewishGen</a:t>
            </a:r>
            <a:r>
              <a:rPr lang="en-US" dirty="0"/>
              <a:t> including the 19th century Jewish populations of the towns and brief historical information on the Jewish population, the number of researchers listing each town on JGFF, and information on the interest in Belaya </a:t>
            </a:r>
            <a:r>
              <a:rPr lang="en-US" dirty="0" err="1"/>
              <a:t>Tserkov</a:t>
            </a:r>
            <a:r>
              <a:rPr lang="en-US" dirty="0"/>
              <a:t>, particularly in Philadelphia where many immigrants from there settled. </a:t>
            </a:r>
          </a:p>
          <a:p>
            <a:br>
              <a:rPr lang="en-US" dirty="0"/>
            </a:br>
            <a:endParaRPr lang="en-US" dirty="0"/>
          </a:p>
          <a:p>
            <a:endParaRPr lang="en-US" dirty="0"/>
          </a:p>
        </p:txBody>
      </p:sp>
      <p:sp>
        <p:nvSpPr>
          <p:cNvPr id="3" name="Title 2">
            <a:extLst>
              <a:ext uri="{FF2B5EF4-FFF2-40B4-BE49-F238E27FC236}">
                <a16:creationId xmlns:a16="http://schemas.microsoft.com/office/drawing/2014/main" id="{AC157689-8304-4DE2-A9B3-FF977044AC4A}"/>
              </a:ext>
            </a:extLst>
          </p:cNvPr>
          <p:cNvSpPr>
            <a:spLocks noGrp="1"/>
          </p:cNvSpPr>
          <p:nvPr>
            <p:ph type="title"/>
          </p:nvPr>
        </p:nvSpPr>
        <p:spPr/>
        <p:txBody>
          <a:bodyPr/>
          <a:lstStyle/>
          <a:p>
            <a:r>
              <a:rPr lang="en-US" dirty="0"/>
              <a:t>How to get a project started</a:t>
            </a:r>
          </a:p>
        </p:txBody>
      </p:sp>
    </p:spTree>
    <p:extLst>
      <p:ext uri="{BB962C8B-B14F-4D97-AF65-F5344CB8AC3E}">
        <p14:creationId xmlns:p14="http://schemas.microsoft.com/office/powerpoint/2010/main" val="1096716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DADD3-00E0-4A9D-B59E-03E2D21907FD}"/>
              </a:ext>
            </a:extLst>
          </p:cNvPr>
          <p:cNvSpPr>
            <a:spLocks noGrp="1"/>
          </p:cNvSpPr>
          <p:nvPr>
            <p:ph type="body" idx="1"/>
          </p:nvPr>
        </p:nvSpPr>
        <p:spPr>
          <a:xfrm>
            <a:off x="379828" y="1252025"/>
            <a:ext cx="8078372" cy="4843975"/>
          </a:xfrm>
        </p:spPr>
        <p:txBody>
          <a:bodyPr/>
          <a:lstStyle/>
          <a:p>
            <a:r>
              <a:rPr lang="en-US" dirty="0"/>
              <a:t>Once the proposal was approved he contacted those listing the towns on JGFF, describing the project, and how much money was needed to acquire and index the records. He posted messages on the JGS Philadelphia Facebook page and also to other genealogy groups. Money was raised to acquire all the available records. </a:t>
            </a:r>
          </a:p>
          <a:p>
            <a:endParaRPr lang="en-US" dirty="0"/>
          </a:p>
          <a:p>
            <a:r>
              <a:rPr lang="en-US" dirty="0"/>
              <a:t>He was contacted by a few Russian born people with interest in the town who wanted to volunteer to index. Only one was approved, but for more than a year on particular translator, Tatyana, has been indexing 20 pages a month of the 1850 Revision and her work is excellent and appreciated. The recent addition of paid translator Marina has been a great boost to the project, she works quickly and consistently and has completed the entire 1816 Revision List in a short time. Her indexing also allowed Mark to raise more funds for translating from contributors who were excited to see so many records being indexed so quickly. </a:t>
            </a:r>
          </a:p>
          <a:p>
            <a:br>
              <a:rPr lang="en-US" dirty="0"/>
            </a:br>
            <a:endParaRPr lang="en-US" dirty="0"/>
          </a:p>
          <a:p>
            <a:endParaRPr lang="en-US" dirty="0"/>
          </a:p>
        </p:txBody>
      </p:sp>
    </p:spTree>
    <p:extLst>
      <p:ext uri="{BB962C8B-B14F-4D97-AF65-F5344CB8AC3E}">
        <p14:creationId xmlns:p14="http://schemas.microsoft.com/office/powerpoint/2010/main" val="6360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7A67D-4D48-42B0-92EA-C0DD29A7A28F}"/>
              </a:ext>
            </a:extLst>
          </p:cNvPr>
          <p:cNvSpPr>
            <a:spLocks noGrp="1"/>
          </p:cNvSpPr>
          <p:nvPr>
            <p:ph type="body" idx="1"/>
          </p:nvPr>
        </p:nvSpPr>
        <p:spPr>
          <a:xfrm>
            <a:off x="211014" y="996461"/>
            <a:ext cx="8468751" cy="5432473"/>
          </a:xfrm>
        </p:spPr>
        <p:txBody>
          <a:bodyPr/>
          <a:lstStyle/>
          <a:p>
            <a:r>
              <a:rPr lang="en-US" dirty="0"/>
              <a:t>Until recently this project took Mark only a few hours a month, but recently there has been an increase in the number of translations and for the past couple of months he has been working at least 8 hours a week on this project.</a:t>
            </a:r>
          </a:p>
          <a:p>
            <a:br>
              <a:rPr lang="en-US" dirty="0"/>
            </a:br>
            <a:r>
              <a:rPr lang="en-US" dirty="0"/>
              <a:t>Further research has revealed Mark’s family was not actually from Belaya </a:t>
            </a:r>
            <a:r>
              <a:rPr lang="en-US" dirty="0" err="1"/>
              <a:t>Tserkov</a:t>
            </a:r>
            <a:r>
              <a:rPr lang="en-US" dirty="0"/>
              <a:t>. He said “I realize the importance of this project for all who are researching their Jewish ancestors from the Ukraine and I want to see it through to the end. The most important thing is that we are indexing complete Revision Lists from one entire town. Until now most genealogists had to hire a researcher to examine the records and find information on just their family. Now they can see the entire town, their immediate family, extended family, neighbors, etc. Most Jews in the Russian Empire were mobile, moving often and not always living in their Revision town. This project will allow people to find their family who might have lived in one town but were registered for the Revision in Belaya </a:t>
            </a:r>
            <a:r>
              <a:rPr lang="en-US" dirty="0" err="1"/>
              <a:t>Tserkov</a:t>
            </a:r>
            <a:r>
              <a:rPr lang="en-US" dirty="0"/>
              <a:t>. One contributor recently thanked me because we identified his ancestor in the 1816 Revision List while a paid researcher had failed to find him. That makes this project worthwhile.”</a:t>
            </a:r>
          </a:p>
          <a:p>
            <a:endParaRPr lang="en-US" dirty="0"/>
          </a:p>
        </p:txBody>
      </p:sp>
    </p:spTree>
    <p:extLst>
      <p:ext uri="{BB962C8B-B14F-4D97-AF65-F5344CB8AC3E}">
        <p14:creationId xmlns:p14="http://schemas.microsoft.com/office/powerpoint/2010/main" val="308425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p:nvPr/>
        </p:nvSpPr>
        <p:spPr>
          <a:xfrm>
            <a:off x="838200" y="1600200"/>
            <a:ext cx="7696199" cy="443194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7200"/>
              <a:buFont typeface="Arial"/>
              <a:buNone/>
            </a:pPr>
            <a:r>
              <a:rPr lang="en-US" sz="7200" b="1" dirty="0">
                <a:solidFill>
                  <a:schemeClr val="dk1"/>
                </a:solidFill>
              </a:rPr>
              <a:t>Ukraine SIG </a:t>
            </a:r>
            <a:r>
              <a:rPr lang="en-US" sz="4000" b="1" dirty="0">
                <a:solidFill>
                  <a:schemeClr val="dk1"/>
                </a:solidFill>
              </a:rPr>
              <a:t>Discussion Group Grew: </a:t>
            </a:r>
          </a:p>
          <a:p>
            <a:pPr marL="0" lvl="0" indent="0" algn="ctr" rtl="0">
              <a:spcBef>
                <a:spcPts val="0"/>
              </a:spcBef>
              <a:spcAft>
                <a:spcPts val="0"/>
              </a:spcAft>
              <a:buClr>
                <a:srgbClr val="000000"/>
              </a:buClr>
              <a:buSzPts val="7200"/>
              <a:buFont typeface="Arial"/>
              <a:buNone/>
            </a:pPr>
            <a:r>
              <a:rPr lang="en-US" sz="4000" b="1" dirty="0">
                <a:solidFill>
                  <a:schemeClr val="dk1"/>
                </a:solidFill>
              </a:rPr>
              <a:t>3966 on 1 Aug 2017</a:t>
            </a:r>
          </a:p>
          <a:p>
            <a:pPr marL="0" lvl="0" indent="0" algn="ctr" rtl="0">
              <a:spcBef>
                <a:spcPts val="0"/>
              </a:spcBef>
              <a:spcAft>
                <a:spcPts val="0"/>
              </a:spcAft>
              <a:buClr>
                <a:srgbClr val="000000"/>
              </a:buClr>
              <a:buSzPts val="7200"/>
              <a:buFont typeface="Arial"/>
              <a:buNone/>
            </a:pPr>
            <a:r>
              <a:rPr lang="en-US" sz="4000" b="1" dirty="0">
                <a:solidFill>
                  <a:schemeClr val="dk1"/>
                </a:solidFill>
              </a:rPr>
              <a:t>4155 on 1 Aug 2018</a:t>
            </a:r>
            <a:endParaRPr sz="4000" b="1" dirty="0">
              <a:solidFill>
                <a:schemeClr val="dk1"/>
              </a:solidFill>
            </a:endParaRPr>
          </a:p>
          <a:p>
            <a:pPr marL="0" marR="0" lvl="0" indent="0" algn="l" rtl="0">
              <a:lnSpc>
                <a:spcPct val="100000"/>
              </a:lnSpc>
              <a:spcBef>
                <a:spcPts val="560"/>
              </a:spcBef>
              <a:spcAft>
                <a:spcPts val="0"/>
              </a:spcAft>
              <a:buClr>
                <a:schemeClr val="lt1"/>
              </a:buClr>
              <a:buSzPts val="700"/>
              <a:buFont typeface="Arial"/>
              <a:buNone/>
            </a:pPr>
            <a:endParaRPr sz="3600" b="0" i="1" u="none" strike="noStrike" cap="none" dirty="0">
              <a:solidFill>
                <a:srgbClr val="00206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p:nvPr/>
        </p:nvSpPr>
        <p:spPr>
          <a:xfrm>
            <a:off x="838200" y="1600200"/>
            <a:ext cx="7696199" cy="443194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7200"/>
              <a:buFont typeface="Arial"/>
              <a:buNone/>
            </a:pPr>
            <a:r>
              <a:rPr lang="en-US" sz="7200" b="1" dirty="0">
                <a:solidFill>
                  <a:schemeClr val="dk1"/>
                </a:solidFill>
              </a:rPr>
              <a:t>Town Leaders:</a:t>
            </a:r>
          </a:p>
          <a:p>
            <a:pPr lvl="0" algn="ctr">
              <a:buSzPts val="7200"/>
            </a:pPr>
            <a:endParaRPr lang="en-US" dirty="0"/>
          </a:p>
          <a:p>
            <a:pPr lvl="0" algn="ctr">
              <a:buSzPts val="7200"/>
            </a:pPr>
            <a:r>
              <a:rPr lang="en-US" dirty="0"/>
              <a:t>Since we met in Orlando (gosh that seems like so long ago), we have added 15 Town Leaders and 12 new </a:t>
            </a:r>
            <a:r>
              <a:rPr lang="en-US" dirty="0" err="1"/>
              <a:t>KehilaLinks</a:t>
            </a:r>
            <a:r>
              <a:rPr lang="en-US" dirty="0"/>
              <a:t> pages have gone up for Ukraine SIG.  There are many fairly large towns in Ukraine that still do not have Town Leaders.  With new records coming available from the Mormons and especially, the efforts of Alex </a:t>
            </a:r>
            <a:r>
              <a:rPr lang="en-US" dirty="0" err="1"/>
              <a:t>Krakovsky</a:t>
            </a:r>
            <a:r>
              <a:rPr lang="en-US" dirty="0"/>
              <a:t>, we need more Town Leaders to help organize projects to transcribe records and get them into the </a:t>
            </a:r>
            <a:r>
              <a:rPr lang="en-US" dirty="0" err="1"/>
              <a:t>JewishGen</a:t>
            </a:r>
            <a:r>
              <a:rPr lang="en-US" dirty="0"/>
              <a:t> Ukraine database.</a:t>
            </a:r>
          </a:p>
          <a:p>
            <a:pPr lvl="0" algn="ctr">
              <a:buSzPts val="7200"/>
            </a:pPr>
            <a:endParaRPr lang="en-US" sz="4000" b="1" dirty="0">
              <a:solidFill>
                <a:schemeClr val="dk1"/>
              </a:solidFill>
            </a:endParaRPr>
          </a:p>
          <a:p>
            <a:pPr lvl="0" algn="ctr">
              <a:buSzPts val="7200"/>
            </a:pPr>
            <a:r>
              <a:rPr lang="en-US" sz="3200" b="1" dirty="0">
                <a:solidFill>
                  <a:schemeClr val="dk1"/>
                </a:solidFill>
              </a:rPr>
              <a:t>Many thanks to Chuck Weinstein who is our Towns Director</a:t>
            </a:r>
            <a:endParaRPr sz="3200" b="1" dirty="0">
              <a:solidFill>
                <a:schemeClr val="dk1"/>
              </a:solidFill>
            </a:endParaRPr>
          </a:p>
          <a:p>
            <a:pPr marL="0" marR="0" lvl="0" indent="0" algn="l" rtl="0">
              <a:lnSpc>
                <a:spcPct val="100000"/>
              </a:lnSpc>
              <a:spcBef>
                <a:spcPts val="560"/>
              </a:spcBef>
              <a:spcAft>
                <a:spcPts val="0"/>
              </a:spcAft>
              <a:buClr>
                <a:schemeClr val="lt1"/>
              </a:buClr>
              <a:buSzPts val="700"/>
              <a:buFont typeface="Arial"/>
              <a:buNone/>
            </a:pPr>
            <a:endParaRPr sz="3600" b="0" i="1" u="none" strike="noStrike" cap="none" dirty="0">
              <a:solidFill>
                <a:srgbClr val="002060"/>
              </a:solidFill>
              <a:latin typeface="Arial"/>
              <a:ea typeface="Arial"/>
              <a:cs typeface="Arial"/>
              <a:sym typeface="Arial"/>
            </a:endParaRPr>
          </a:p>
        </p:txBody>
      </p:sp>
    </p:spTree>
    <p:extLst>
      <p:ext uri="{BB962C8B-B14F-4D97-AF65-F5344CB8AC3E}">
        <p14:creationId xmlns:p14="http://schemas.microsoft.com/office/powerpoint/2010/main" val="391027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952053-AE88-4178-946F-263A813B59E8}"/>
              </a:ext>
            </a:extLst>
          </p:cNvPr>
          <p:cNvPicPr>
            <a:picLocks noChangeAspect="1"/>
          </p:cNvPicPr>
          <p:nvPr/>
        </p:nvPicPr>
        <p:blipFill>
          <a:blip r:embed="rId2"/>
          <a:stretch>
            <a:fillRect/>
          </a:stretch>
        </p:blipFill>
        <p:spPr>
          <a:xfrm>
            <a:off x="1983545" y="1503382"/>
            <a:ext cx="5176909" cy="4811480"/>
          </a:xfrm>
          <a:prstGeom prst="rect">
            <a:avLst/>
          </a:prstGeom>
        </p:spPr>
      </p:pic>
      <p:sp>
        <p:nvSpPr>
          <p:cNvPr id="6" name="Oval 5">
            <a:extLst>
              <a:ext uri="{FF2B5EF4-FFF2-40B4-BE49-F238E27FC236}">
                <a16:creationId xmlns:a16="http://schemas.microsoft.com/office/drawing/2014/main" id="{E1327F7E-B507-4D17-89F7-1D1118E9B8A6}"/>
              </a:ext>
            </a:extLst>
          </p:cNvPr>
          <p:cNvSpPr/>
          <p:nvPr/>
        </p:nvSpPr>
        <p:spPr>
          <a:xfrm>
            <a:off x="3094892" y="5176911"/>
            <a:ext cx="801859" cy="647114"/>
          </a:xfrm>
          <a:prstGeom prst="ellipse">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14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3C6EE2-3DAF-448B-BABB-E694F43B6F8A}"/>
              </a:ext>
            </a:extLst>
          </p:cNvPr>
          <p:cNvSpPr>
            <a:spLocks noGrp="1"/>
          </p:cNvSpPr>
          <p:nvPr>
            <p:ph type="body" idx="1"/>
          </p:nvPr>
        </p:nvSpPr>
        <p:spPr/>
        <p:txBody>
          <a:bodyPr/>
          <a:lstStyle/>
          <a:p>
            <a:r>
              <a:rPr lang="en-US" sz="2400" dirty="0"/>
              <a:t>Huge thanks to Harvey </a:t>
            </a:r>
            <a:r>
              <a:rPr lang="en-US" sz="2400" dirty="0" err="1"/>
              <a:t>Kabaker</a:t>
            </a:r>
            <a:r>
              <a:rPr lang="en-US" sz="2400" dirty="0"/>
              <a:t> for his work in liaising with Family Search to arrange for Ukraine SIG to have access to the All Russian 1897 Census for Odessa</a:t>
            </a:r>
          </a:p>
          <a:p>
            <a:r>
              <a:rPr lang="en-US" sz="2400" dirty="0"/>
              <a:t>And to Ariel </a:t>
            </a:r>
            <a:r>
              <a:rPr lang="en-US" sz="2400" dirty="0" err="1"/>
              <a:t>Parkansky</a:t>
            </a:r>
            <a:r>
              <a:rPr lang="en-US" sz="2400" dirty="0"/>
              <a:t> for arranging for volunteer translators and for managing the project:</a:t>
            </a:r>
          </a:p>
          <a:p>
            <a:r>
              <a:rPr lang="en-US" sz="2400" dirty="0"/>
              <a:t>There are 67,000 pages</a:t>
            </a:r>
          </a:p>
          <a:p>
            <a:r>
              <a:rPr lang="en-US" sz="2400" dirty="0"/>
              <a:t>About 600 pages have been translated and transcribed resulting in 1,644 lines of information</a:t>
            </a:r>
          </a:p>
        </p:txBody>
      </p:sp>
      <p:sp>
        <p:nvSpPr>
          <p:cNvPr id="3" name="Title 2">
            <a:extLst>
              <a:ext uri="{FF2B5EF4-FFF2-40B4-BE49-F238E27FC236}">
                <a16:creationId xmlns:a16="http://schemas.microsoft.com/office/drawing/2014/main" id="{3FC019CE-4D97-431A-B644-4867DBB4D1B2}"/>
              </a:ext>
            </a:extLst>
          </p:cNvPr>
          <p:cNvSpPr>
            <a:spLocks noGrp="1"/>
          </p:cNvSpPr>
          <p:nvPr>
            <p:ph type="title"/>
          </p:nvPr>
        </p:nvSpPr>
        <p:spPr/>
        <p:txBody>
          <a:bodyPr/>
          <a:lstStyle/>
          <a:p>
            <a:r>
              <a:rPr lang="en-US" dirty="0"/>
              <a:t>Odessa</a:t>
            </a:r>
          </a:p>
        </p:txBody>
      </p:sp>
    </p:spTree>
    <p:extLst>
      <p:ext uri="{BB962C8B-B14F-4D97-AF65-F5344CB8AC3E}">
        <p14:creationId xmlns:p14="http://schemas.microsoft.com/office/powerpoint/2010/main" val="52979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D913EE-A964-4996-986B-C3A4D6388EA0}"/>
              </a:ext>
            </a:extLst>
          </p:cNvPr>
          <p:cNvPicPr>
            <a:picLocks noChangeAspect="1"/>
          </p:cNvPicPr>
          <p:nvPr/>
        </p:nvPicPr>
        <p:blipFill>
          <a:blip r:embed="rId2"/>
          <a:stretch>
            <a:fillRect/>
          </a:stretch>
        </p:blipFill>
        <p:spPr>
          <a:xfrm>
            <a:off x="239151" y="29651"/>
            <a:ext cx="8703491" cy="6828349"/>
          </a:xfrm>
          <a:prstGeom prst="rect">
            <a:avLst/>
          </a:prstGeom>
        </p:spPr>
      </p:pic>
    </p:spTree>
    <p:extLst>
      <p:ext uri="{BB962C8B-B14F-4D97-AF65-F5344CB8AC3E}">
        <p14:creationId xmlns:p14="http://schemas.microsoft.com/office/powerpoint/2010/main" val="410210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842918C-850B-44B1-BF63-29DC875961A3}"/>
              </a:ext>
            </a:extLst>
          </p:cNvPr>
          <p:cNvPicPr>
            <a:picLocks noChangeAspect="1"/>
          </p:cNvPicPr>
          <p:nvPr/>
        </p:nvPicPr>
        <p:blipFill>
          <a:blip r:embed="rId2"/>
          <a:stretch>
            <a:fillRect/>
          </a:stretch>
        </p:blipFill>
        <p:spPr>
          <a:xfrm>
            <a:off x="143106" y="0"/>
            <a:ext cx="8857788" cy="6858000"/>
          </a:xfrm>
          <a:prstGeom prst="rect">
            <a:avLst/>
          </a:prstGeom>
        </p:spPr>
      </p:pic>
    </p:spTree>
    <p:extLst>
      <p:ext uri="{BB962C8B-B14F-4D97-AF65-F5344CB8AC3E}">
        <p14:creationId xmlns:p14="http://schemas.microsoft.com/office/powerpoint/2010/main" val="373302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48C31-FBC6-4FCA-9380-44BA7B2C0A0C}"/>
              </a:ext>
            </a:extLst>
          </p:cNvPr>
          <p:cNvSpPr>
            <a:spLocks noGrp="1"/>
          </p:cNvSpPr>
          <p:nvPr>
            <p:ph type="title"/>
          </p:nvPr>
        </p:nvSpPr>
        <p:spPr/>
        <p:txBody>
          <a:bodyPr/>
          <a:lstStyle/>
          <a:p>
            <a:r>
              <a:rPr lang="en-US" sz="3200" dirty="0"/>
              <a:t>What does the transcription look like?</a:t>
            </a:r>
          </a:p>
        </p:txBody>
      </p:sp>
      <p:pic>
        <p:nvPicPr>
          <p:cNvPr id="5" name="Picture 4">
            <a:extLst>
              <a:ext uri="{FF2B5EF4-FFF2-40B4-BE49-F238E27FC236}">
                <a16:creationId xmlns:a16="http://schemas.microsoft.com/office/drawing/2014/main" id="{E1058E1E-96E3-4A3D-841E-29C8D403769D}"/>
              </a:ext>
            </a:extLst>
          </p:cNvPr>
          <p:cNvPicPr>
            <a:picLocks noChangeAspect="1"/>
          </p:cNvPicPr>
          <p:nvPr/>
        </p:nvPicPr>
        <p:blipFill>
          <a:blip r:embed="rId2"/>
          <a:stretch>
            <a:fillRect/>
          </a:stretch>
        </p:blipFill>
        <p:spPr>
          <a:xfrm>
            <a:off x="0" y="1761978"/>
            <a:ext cx="9144000" cy="3334043"/>
          </a:xfrm>
          <a:prstGeom prst="rect">
            <a:avLst/>
          </a:prstGeom>
        </p:spPr>
      </p:pic>
    </p:spTree>
    <p:extLst>
      <p:ext uri="{BB962C8B-B14F-4D97-AF65-F5344CB8AC3E}">
        <p14:creationId xmlns:p14="http://schemas.microsoft.com/office/powerpoint/2010/main" val="322225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CF38BB-D728-4F9F-8F16-536DF134FBC1}"/>
              </a:ext>
            </a:extLst>
          </p:cNvPr>
          <p:cNvSpPr>
            <a:spLocks noGrp="1"/>
          </p:cNvSpPr>
          <p:nvPr>
            <p:ph type="body" idx="1"/>
          </p:nvPr>
        </p:nvSpPr>
        <p:spPr>
          <a:xfrm>
            <a:off x="682283" y="1516966"/>
            <a:ext cx="7772400" cy="4114800"/>
          </a:xfrm>
        </p:spPr>
        <p:txBody>
          <a:bodyPr/>
          <a:lstStyle/>
          <a:p>
            <a:r>
              <a:rPr lang="en-US" b="1" u="sng" dirty="0"/>
              <a:t>The </a:t>
            </a:r>
            <a:r>
              <a:rPr lang="en-US" b="1" u="sng" dirty="0" err="1"/>
              <a:t>Ревизские</a:t>
            </a:r>
            <a:r>
              <a:rPr lang="en-US" b="1" u="sng" dirty="0"/>
              <a:t> </a:t>
            </a:r>
            <a:r>
              <a:rPr lang="en-US" b="1" u="sng" dirty="0" err="1"/>
              <a:t>сказки</a:t>
            </a:r>
            <a:r>
              <a:rPr lang="en-US" b="1" u="sng" dirty="0"/>
              <a:t> — </a:t>
            </a:r>
            <a:r>
              <a:rPr lang="en-US" b="1" i="1" u="sng" dirty="0" err="1"/>
              <a:t>Reviskie</a:t>
            </a:r>
            <a:r>
              <a:rPr lang="en-US" b="1" i="1" u="sng" dirty="0"/>
              <a:t> </a:t>
            </a:r>
            <a:r>
              <a:rPr lang="en-US" b="1" i="1" u="sng" dirty="0" err="1"/>
              <a:t>Skazki</a:t>
            </a:r>
            <a:r>
              <a:rPr lang="en-US" b="1" u="sng" dirty="0"/>
              <a:t> (Revision Lists)</a:t>
            </a:r>
            <a:r>
              <a:rPr lang="en-US" dirty="0"/>
              <a:t> — were conducted in territories ruled by the Russian Czar in the 18th and 19th centuries.  Revision lists were census lists used to levy a poll tax enumerated individuals/families subject to taxation and identified men to draft into the army. These lists provide social estate, age, full name, place of birth, residence and presence of children of both genders. Some items include receipts, correspondence, announcements and other documents pertaining to the revision. Some lists contain only Jewish records; others may have only several pages dedicated to Jews.  All of the lists are in Russian and handwritten using the Cyrillic alphabet.</a:t>
            </a:r>
          </a:p>
          <a:p>
            <a:r>
              <a:rPr lang="en-US" dirty="0"/>
              <a:t>There were ten known major </a:t>
            </a:r>
            <a:r>
              <a:rPr lang="en-US" i="1" dirty="0" err="1"/>
              <a:t>Reviskie</a:t>
            </a:r>
            <a:r>
              <a:rPr lang="en-US" i="1" dirty="0"/>
              <a:t> </a:t>
            </a:r>
            <a:r>
              <a:rPr lang="en-US" i="1" dirty="0" err="1"/>
              <a:t>Skazki</a:t>
            </a:r>
            <a:r>
              <a:rPr lang="en-US" dirty="0"/>
              <a:t> taken in Russian Empire.  The project translating/transcribing Ukraine Lists began in 2013, using records microfilmed by the LDS Family History Library and lists obtained directly from Archives in Ukraine and from documents obtained from the Central Archives of the History of the Jewish People in Jerusalem (CAHJP).  </a:t>
            </a:r>
          </a:p>
          <a:p>
            <a:endParaRPr lang="en-US" dirty="0"/>
          </a:p>
        </p:txBody>
      </p:sp>
      <p:sp>
        <p:nvSpPr>
          <p:cNvPr id="3" name="Title 2">
            <a:extLst>
              <a:ext uri="{FF2B5EF4-FFF2-40B4-BE49-F238E27FC236}">
                <a16:creationId xmlns:a16="http://schemas.microsoft.com/office/drawing/2014/main" id="{F8E7704C-2C08-4617-BDB6-D2C541DF5EAE}"/>
              </a:ext>
            </a:extLst>
          </p:cNvPr>
          <p:cNvSpPr>
            <a:spLocks noGrp="1"/>
          </p:cNvSpPr>
          <p:nvPr>
            <p:ph type="title"/>
          </p:nvPr>
        </p:nvSpPr>
        <p:spPr/>
        <p:txBody>
          <a:bodyPr/>
          <a:lstStyle/>
          <a:p>
            <a:r>
              <a:rPr lang="en-US" dirty="0"/>
              <a:t>What is a Revision List?</a:t>
            </a:r>
          </a:p>
        </p:txBody>
      </p:sp>
    </p:spTree>
    <p:extLst>
      <p:ext uri="{BB962C8B-B14F-4D97-AF65-F5344CB8AC3E}">
        <p14:creationId xmlns:p14="http://schemas.microsoft.com/office/powerpoint/2010/main" val="89529207"/>
      </p:ext>
    </p:extLst>
  </p:cSld>
  <p:clrMapOvr>
    <a:masterClrMapping/>
  </p:clrMapOvr>
</p:sld>
</file>

<file path=ppt/theme/theme1.xml><?xml version="1.0" encoding="utf-8"?>
<a:theme xmlns:a="http://schemas.openxmlformats.org/drawingml/2006/main" name="Default Design">
  <a:themeElements>
    <a:clrScheme name="Blank Presentation 1">
      <a:dk1>
        <a:srgbClr val="104B7D"/>
      </a:dk1>
      <a:lt1>
        <a:srgbClr val="FFFFFF"/>
      </a:lt1>
      <a:dk2>
        <a:srgbClr val="949C5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777</Words>
  <Application>Microsoft Office PowerPoint</Application>
  <PresentationFormat>On-screen Show (4:3)</PresentationFormat>
  <Paragraphs>49</Paragraphs>
  <Slides>19</Slides>
  <Notes>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Default Design</vt:lpstr>
      <vt:lpstr>PowerPoint Presentation</vt:lpstr>
      <vt:lpstr>PowerPoint Presentation</vt:lpstr>
      <vt:lpstr>PowerPoint Presentation</vt:lpstr>
      <vt:lpstr>PowerPoint Presentation</vt:lpstr>
      <vt:lpstr>Odessa</vt:lpstr>
      <vt:lpstr>PowerPoint Presentation</vt:lpstr>
      <vt:lpstr>PowerPoint Presentation</vt:lpstr>
      <vt:lpstr>What does the transcription look like?</vt:lpstr>
      <vt:lpstr>What is a Revision List?</vt:lpstr>
      <vt:lpstr>What Information is on a Revision List?</vt:lpstr>
      <vt:lpstr>PowerPoint Presentation</vt:lpstr>
      <vt:lpstr>PowerPoint Presentation</vt:lpstr>
      <vt:lpstr>1816 Belaya Tserkov Revision List</vt:lpstr>
      <vt:lpstr>PowerPoint Presentation</vt:lpstr>
      <vt:lpstr>PowerPoint Presentation</vt:lpstr>
      <vt:lpstr>1913 Business Directory</vt:lpstr>
      <vt:lpstr>How to get a project started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COVER PAGE</dc:title>
  <dc:creator>Janette Silverman</dc:creator>
  <cp:lastModifiedBy>Admin</cp:lastModifiedBy>
  <cp:revision>10</cp:revision>
  <dcterms:modified xsi:type="dcterms:W3CDTF">2018-08-03T13:17:06Z</dcterms:modified>
</cp:coreProperties>
</file>